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6" r:id="rId2"/>
    <p:sldId id="290" r:id="rId3"/>
    <p:sldId id="340" r:id="rId4"/>
    <p:sldId id="292" r:id="rId5"/>
    <p:sldId id="293" r:id="rId6"/>
    <p:sldId id="294" r:id="rId7"/>
    <p:sldId id="295" r:id="rId8"/>
    <p:sldId id="296" r:id="rId9"/>
    <p:sldId id="378" r:id="rId10"/>
    <p:sldId id="379" r:id="rId11"/>
    <p:sldId id="380" r:id="rId12"/>
    <p:sldId id="297" r:id="rId13"/>
    <p:sldId id="298" r:id="rId14"/>
    <p:sldId id="299" r:id="rId15"/>
    <p:sldId id="381" r:id="rId16"/>
    <p:sldId id="382" r:id="rId17"/>
    <p:sldId id="341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50" r:id="rId28"/>
    <p:sldId id="342" r:id="rId29"/>
    <p:sldId id="311" r:id="rId30"/>
    <p:sldId id="312" r:id="rId31"/>
    <p:sldId id="351" r:id="rId32"/>
    <p:sldId id="313" r:id="rId33"/>
    <p:sldId id="321" r:id="rId34"/>
    <p:sldId id="322" r:id="rId35"/>
    <p:sldId id="323" r:id="rId36"/>
    <p:sldId id="355" r:id="rId37"/>
    <p:sldId id="356" r:id="rId38"/>
    <p:sldId id="357" r:id="rId39"/>
    <p:sldId id="358" r:id="rId40"/>
    <p:sldId id="325" r:id="rId41"/>
    <p:sldId id="327" r:id="rId42"/>
    <p:sldId id="326" r:id="rId43"/>
    <p:sldId id="328" r:id="rId44"/>
    <p:sldId id="330" r:id="rId45"/>
    <p:sldId id="331" r:id="rId46"/>
    <p:sldId id="383" r:id="rId47"/>
    <p:sldId id="384" r:id="rId48"/>
    <p:sldId id="343" r:id="rId49"/>
    <p:sldId id="314" r:id="rId50"/>
    <p:sldId id="315" r:id="rId51"/>
    <p:sldId id="353" r:id="rId52"/>
    <p:sldId id="332" r:id="rId53"/>
    <p:sldId id="333" r:id="rId54"/>
    <p:sldId id="316" r:id="rId55"/>
    <p:sldId id="339" r:id="rId56"/>
    <p:sldId id="338" r:id="rId57"/>
    <p:sldId id="354" r:id="rId58"/>
    <p:sldId id="334" r:id="rId59"/>
    <p:sldId id="335" r:id="rId60"/>
    <p:sldId id="385" r:id="rId61"/>
    <p:sldId id="337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27" autoAdjust="0"/>
    <p:restoredTop sz="88682" autoAdjust="0"/>
  </p:normalViewPr>
  <p:slideViewPr>
    <p:cSldViewPr snapToGrid="0">
      <p:cViewPr>
        <p:scale>
          <a:sx n="94" d="100"/>
          <a:sy n="94" d="100"/>
        </p:scale>
        <p:origin x="13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6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Ricardo, </a:t>
            </a:r>
            <a:r>
              <a:rPr lang="en-US" i="1" dirty="0"/>
              <a:t>Principles of Political Economy and Taxation</a:t>
            </a:r>
            <a:r>
              <a:rPr lang="en-US" i="0" dirty="0"/>
              <a:t>, 1817 (3</a:t>
            </a:r>
            <a:r>
              <a:rPr lang="en-US" i="0" baseline="30000" dirty="0"/>
              <a:t>rd</a:t>
            </a:r>
            <a:r>
              <a:rPr lang="en-US" i="0" dirty="0"/>
              <a:t> edition</a:t>
            </a:r>
            <a:r>
              <a:rPr lang="en-US" i="0" baseline="0" dirty="0"/>
              <a:t> 1821), </a:t>
            </a:r>
            <a:r>
              <a:rPr lang="en-US" i="0" baseline="0" dirty="0" err="1"/>
              <a:t>Batoche</a:t>
            </a:r>
            <a:r>
              <a:rPr lang="en-US" i="0" baseline="0" dirty="0"/>
              <a:t> Books, Kitchener, 2001, pp. 90-91.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57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ourworldindata.org</a:t>
            </a:r>
            <a:r>
              <a:rPr lang="en-US" dirty="0"/>
              <a:t>/skill-premium-income-by-education/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4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1933" y="3657600"/>
            <a:ext cx="7772400" cy="2404534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Class 2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4000" dirty="0"/>
              <a:t>The Gains and Losses </a:t>
            </a:r>
            <a:br>
              <a:rPr lang="en-US" sz="4000" dirty="0"/>
            </a:br>
            <a:r>
              <a:rPr lang="en-US" sz="4000" dirty="0"/>
              <a:t>from Trade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endParaRPr lang="en-US" sz="4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0066" y="7112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 err="1">
                <a:ea typeface="ＭＳ Ｐゴシック" pitchFamily="-109" charset="-128"/>
                <a:cs typeface="ＭＳ Ｐゴシック" pitchFamily="-109" charset="-128"/>
              </a:rPr>
              <a:t>PubPol</a:t>
            </a:r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 201</a:t>
            </a:r>
          </a:p>
          <a:p>
            <a:pPr eaLnBrk="1" hangingPunct="1"/>
            <a:r>
              <a:rPr lang="en-US" sz="4800" dirty="0">
                <a:ea typeface="ＭＳ Ｐゴシック" pitchFamily="-109" charset="-128"/>
                <a:cs typeface="ＭＳ Ｐゴシック" pitchFamily="-109" charset="-128"/>
              </a:rPr>
              <a:t>Module 3: </a:t>
            </a:r>
            <a:r>
              <a:rPr lang="en-US" sz="4800" dirty="0"/>
              <a:t>International Trade Policy</a:t>
            </a:r>
          </a:p>
          <a:p>
            <a:pPr eaLnBrk="1" hangingPunct="1"/>
            <a:endParaRPr lang="en-US" sz="5400" dirty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country has comparative advantage in cloth?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England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Portugal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343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5297732-643B-E646-A0FE-03565BDD9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087301"/>
              </p:ext>
            </p:extLst>
          </p:nvPr>
        </p:nvGraphicFramePr>
        <p:xfrm>
          <a:off x="1524000" y="12192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B819B96-F071-8E45-A6EA-2B558A6AB9A1}"/>
              </a:ext>
            </a:extLst>
          </p:cNvPr>
          <p:cNvSpPr txBox="1"/>
          <p:nvPr/>
        </p:nvSpPr>
        <p:spPr>
          <a:xfrm>
            <a:off x="3048000" y="4191000"/>
            <a:ext cx="5029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Now England had absolute advantage in both.  But since 80/90 &lt; 75/80, England has </a:t>
            </a:r>
            <a:r>
              <a:rPr lang="en-US" sz="2800" u="sng" dirty="0">
                <a:solidFill>
                  <a:srgbClr val="00B050"/>
                </a:solidFill>
              </a:rPr>
              <a:t>relative</a:t>
            </a:r>
            <a:r>
              <a:rPr lang="en-US" sz="2800" dirty="0">
                <a:solidFill>
                  <a:srgbClr val="00B050"/>
                </a:solidFill>
              </a:rPr>
              <a:t> advantage in cloth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46E2B-5079-C84F-9E9D-1EE625D08313}"/>
              </a:ext>
            </a:extLst>
          </p:cNvPr>
          <p:cNvSpPr/>
          <p:nvPr/>
        </p:nvSpPr>
        <p:spPr>
          <a:xfrm>
            <a:off x="4343400" y="1905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F20670-4880-F542-AC77-49B1BBB05968}"/>
              </a:ext>
            </a:extLst>
          </p:cNvPr>
          <p:cNvSpPr/>
          <p:nvPr/>
        </p:nvSpPr>
        <p:spPr>
          <a:xfrm>
            <a:off x="6400800" y="2286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0CF6ECF-1AB5-9A44-8E69-BB7536DF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3DF707C-6202-D54C-AB37-8AA51CB8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5DF4C94-8401-B04B-8CFE-BB8C4B9C34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839750"/>
              </p:ext>
            </p:extLst>
          </p:nvPr>
        </p:nvGraphicFramePr>
        <p:xfrm>
          <a:off x="1524000" y="12192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 Car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Japan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country has comparative advantage in cars?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Japan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876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819B96-F071-8E45-A6EA-2B558A6AB9A1}"/>
              </a:ext>
            </a:extLst>
          </p:cNvPr>
          <p:cNvSpPr txBox="1"/>
          <p:nvPr/>
        </p:nvSpPr>
        <p:spPr>
          <a:xfrm>
            <a:off x="3048000" y="4191000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Here Japan has absolute </a:t>
            </a:r>
            <a:r>
              <a:rPr lang="en-US" sz="2800" u="sng" dirty="0">
                <a:solidFill>
                  <a:srgbClr val="00B050"/>
                </a:solidFill>
              </a:rPr>
              <a:t>dis</a:t>
            </a:r>
            <a:r>
              <a:rPr lang="en-US" sz="2800" dirty="0">
                <a:solidFill>
                  <a:srgbClr val="00B050"/>
                </a:solidFill>
              </a:rPr>
              <a:t>advantage in both, but since 2000/1500 &lt; 30/20, it has comparative advantage in cars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46E2B-5079-C84F-9E9D-1EE625D08313}"/>
              </a:ext>
            </a:extLst>
          </p:cNvPr>
          <p:cNvSpPr/>
          <p:nvPr/>
        </p:nvSpPr>
        <p:spPr>
          <a:xfrm>
            <a:off x="4343400" y="1905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F20670-4880-F542-AC77-49B1BBB05968}"/>
              </a:ext>
            </a:extLst>
          </p:cNvPr>
          <p:cNvSpPr/>
          <p:nvPr/>
        </p:nvSpPr>
        <p:spPr>
          <a:xfrm>
            <a:off x="6248400" y="2286000"/>
            <a:ext cx="6858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780F79-D79C-774C-B883-725FA3D72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6C67631-B08D-284C-BD06-6AB1C67E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0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Ricardo’s Example</a:t>
            </a:r>
            <a:endParaRPr lang="en-US" sz="2000" dirty="0"/>
          </a:p>
          <a:p>
            <a:r>
              <a:rPr lang="en-US" sz="2000" dirty="0"/>
              <a:t>Shows the potential to gain from trade even if</a:t>
            </a:r>
          </a:p>
          <a:p>
            <a:pPr lvl="1"/>
            <a:r>
              <a:rPr lang="en-US" sz="1800" dirty="0"/>
              <a:t>Your trading partner is </a:t>
            </a:r>
            <a:r>
              <a:rPr lang="en-US" sz="1800" u="sng" dirty="0"/>
              <a:t>less</a:t>
            </a:r>
            <a:r>
              <a:rPr lang="en-US" sz="1800" dirty="0"/>
              <a:t> productive than you in all activities, or</a:t>
            </a:r>
          </a:p>
          <a:p>
            <a:pPr lvl="1"/>
            <a:r>
              <a:rPr lang="en-US" sz="1800" dirty="0"/>
              <a:t>Your trading partner is </a:t>
            </a:r>
            <a:r>
              <a:rPr lang="en-US" sz="1800" u="sng" dirty="0"/>
              <a:t>more</a:t>
            </a:r>
            <a:r>
              <a:rPr lang="en-US" sz="1800" dirty="0"/>
              <a:t> productive than you in all activities</a:t>
            </a:r>
            <a:endParaRPr lang="en-US" sz="2000" u="sng" dirty="0"/>
          </a:p>
          <a:p>
            <a:r>
              <a:rPr lang="en-US" sz="2000" dirty="0"/>
              <a:t>What actually happens depends on details of the example, including </a:t>
            </a:r>
          </a:p>
          <a:p>
            <a:pPr lvl="1"/>
            <a:r>
              <a:rPr lang="en-US" sz="1800" dirty="0"/>
              <a:t>All the productivities</a:t>
            </a:r>
          </a:p>
          <a:p>
            <a:pPr lvl="1"/>
            <a:r>
              <a:rPr lang="en-US" sz="1800" dirty="0"/>
              <a:t>Country sizes</a:t>
            </a:r>
          </a:p>
          <a:p>
            <a:pPr lvl="1"/>
            <a:r>
              <a:rPr lang="en-US" sz="1800" dirty="0"/>
              <a:t>Demands for the goods</a:t>
            </a:r>
          </a:p>
          <a:p>
            <a:r>
              <a:rPr lang="en-US" sz="2000" dirty="0"/>
              <a:t>But economists have generalized this example into models that show that </a:t>
            </a:r>
          </a:p>
          <a:p>
            <a:pPr lvl="1"/>
            <a:r>
              <a:rPr lang="en-US" sz="1800" dirty="0"/>
              <a:t>The world (as a whole) must gain from trade, and</a:t>
            </a:r>
          </a:p>
          <a:p>
            <a:pPr lvl="1"/>
            <a:r>
              <a:rPr lang="en-US" sz="1800" dirty="0"/>
              <a:t>No country (as a whole) will lose from trade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3223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markets generate trade</a:t>
            </a:r>
          </a:p>
          <a:p>
            <a:pPr lvl="1"/>
            <a:r>
              <a:rPr lang="en-US" sz="2400" dirty="0"/>
              <a:t>Wages reflect productivity</a:t>
            </a:r>
          </a:p>
          <a:p>
            <a:pPr lvl="1"/>
            <a:r>
              <a:rPr lang="en-US" sz="2400" dirty="0"/>
              <a:t>In Ricardo’s example, the wage per hour in England must be lower than in Portugal</a:t>
            </a:r>
          </a:p>
          <a:p>
            <a:pPr lvl="1"/>
            <a:r>
              <a:rPr lang="en-US" sz="2400" dirty="0"/>
              <a:t>It is this that makes England’s cloth cheaper than Portugal’s and makes trade happen.</a:t>
            </a:r>
          </a:p>
          <a:p>
            <a:pPr lvl="2"/>
            <a:r>
              <a:rPr lang="en-US" sz="2000" dirty="0"/>
              <a:t>The wage in England only has to be about 10% lower than the wage in Portugal for English cloth to be cheaper than Portuguese cloth</a:t>
            </a:r>
          </a:p>
          <a:p>
            <a:pPr lvl="2"/>
            <a:r>
              <a:rPr lang="en-US" sz="2000" dirty="0"/>
              <a:t>At that wage, Portuguese wine is still cheaper than English wine</a:t>
            </a:r>
          </a:p>
          <a:p>
            <a:pPr lvl="1"/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389795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countries often fear trade</a:t>
            </a:r>
          </a:p>
          <a:p>
            <a:pPr lvl="1"/>
            <a:r>
              <a:rPr lang="en-US" sz="2400" dirty="0"/>
              <a:t>Low-productivity developing countries fear trade with high-productivity developed countries </a:t>
            </a:r>
          </a:p>
          <a:p>
            <a:pPr lvl="2"/>
            <a:r>
              <a:rPr lang="en-US" sz="2000" dirty="0"/>
              <a:t>Fear:  How can we compete with the US, whose technology, capital, education, etc. make it far more productive than we are?</a:t>
            </a:r>
          </a:p>
          <a:p>
            <a:pPr lvl="2"/>
            <a:r>
              <a:rPr lang="en-US" sz="2000" dirty="0"/>
              <a:t>Answer:  You can compete, because your wage is lower.</a:t>
            </a:r>
          </a:p>
          <a:p>
            <a:pPr lvl="1"/>
            <a:r>
              <a:rPr lang="en-US" sz="2400" dirty="0"/>
              <a:t>High-wage developed countries fear trade with low-wage developing countries </a:t>
            </a:r>
          </a:p>
          <a:p>
            <a:pPr lvl="2"/>
            <a:r>
              <a:rPr lang="en-US" sz="2000" dirty="0"/>
              <a:t>Fear:  How can we compete with Mexico, whose wages are so much lower than ours?</a:t>
            </a:r>
          </a:p>
          <a:p>
            <a:pPr lvl="2"/>
            <a:r>
              <a:rPr lang="en-US" sz="2000" dirty="0"/>
              <a:t>Answer:  Their wages are low because their productivity is low.</a:t>
            </a:r>
          </a:p>
          <a:p>
            <a:pPr lvl="1"/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5665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5DF4C94-8401-B04B-8CFE-BB8C4B9C34D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24000" y="12192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 Car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Japan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country must have the lower wage?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Japan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Can’t tell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419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819B96-F071-8E45-A6EA-2B558A6AB9A1}"/>
              </a:ext>
            </a:extLst>
          </p:cNvPr>
          <p:cNvSpPr txBox="1"/>
          <p:nvPr/>
        </p:nvSpPr>
        <p:spPr>
          <a:xfrm>
            <a:off x="3048000" y="4191000"/>
            <a:ext cx="5257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If Japan’s wage were as high as the US wage, its cars would cost more.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46E2B-5079-C84F-9E9D-1EE625D08313}"/>
              </a:ext>
            </a:extLst>
          </p:cNvPr>
          <p:cNvSpPr/>
          <p:nvPr/>
        </p:nvSpPr>
        <p:spPr>
          <a:xfrm>
            <a:off x="4343400" y="1905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F20670-4880-F542-AC77-49B1BBB05968}"/>
              </a:ext>
            </a:extLst>
          </p:cNvPr>
          <p:cNvSpPr/>
          <p:nvPr/>
        </p:nvSpPr>
        <p:spPr>
          <a:xfrm>
            <a:off x="6248400" y="2286000"/>
            <a:ext cx="6858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D3729E-109F-B745-A883-E0DEA1996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CD24C81-ECEC-5146-97C1-D7181A07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country must have the lower wage?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England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Portugal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Can’t tell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953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46E2B-5079-C84F-9E9D-1EE625D08313}"/>
              </a:ext>
            </a:extLst>
          </p:cNvPr>
          <p:cNvSpPr/>
          <p:nvPr/>
        </p:nvSpPr>
        <p:spPr>
          <a:xfrm>
            <a:off x="4343400" y="1905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F20670-4880-F542-AC77-49B1BBB05968}"/>
              </a:ext>
            </a:extLst>
          </p:cNvPr>
          <p:cNvSpPr/>
          <p:nvPr/>
        </p:nvSpPr>
        <p:spPr>
          <a:xfrm>
            <a:off x="6248400" y="2286000"/>
            <a:ext cx="6858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9A7D82F-7D30-294A-A898-59593E7C7BFF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2192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E3388E-4081-8647-B7A2-C302E88F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C9512-A1BA-3D4B-8769-F7D9078E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1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Gains and Losses from Trade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Comparative advantage is not the only reason that countries gain from trade</a:t>
            </a:r>
          </a:p>
          <a:p>
            <a:r>
              <a:rPr lang="en-US" dirty="0"/>
              <a:t>Other sources of gain from trade</a:t>
            </a:r>
          </a:p>
          <a:p>
            <a:pPr lvl="1"/>
            <a:r>
              <a:rPr lang="en-US" dirty="0"/>
              <a:t>Scale economies</a:t>
            </a:r>
          </a:p>
          <a:p>
            <a:pPr lvl="1"/>
            <a:r>
              <a:rPr lang="en-US" dirty="0"/>
              <a:t>Greater competition</a:t>
            </a:r>
          </a:p>
          <a:p>
            <a:pPr lvl="1"/>
            <a:r>
              <a:rPr lang="en-US" dirty="0"/>
              <a:t>Increased variety</a:t>
            </a:r>
          </a:p>
          <a:p>
            <a:pPr lvl="1"/>
            <a:r>
              <a:rPr lang="en-US" dirty="0"/>
              <a:t>Increased productivity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0F0497-88F2-0F4F-BEE9-5FB1253D3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Scale economies</a:t>
            </a:r>
          </a:p>
          <a:p>
            <a:pPr lvl="1"/>
            <a:r>
              <a:rPr lang="en-US" dirty="0"/>
              <a:t>In many industries, costs per unit fall as output rises</a:t>
            </a:r>
          </a:p>
          <a:p>
            <a:pPr lvl="1"/>
            <a:r>
              <a:rPr lang="en-US" dirty="0"/>
              <a:t>Examples:  cars, computer software, pharmaceuticals</a:t>
            </a:r>
          </a:p>
          <a:p>
            <a:pPr lvl="2"/>
            <a:r>
              <a:rPr lang="en-US" dirty="0"/>
              <a:t>Assembly line lowers costs but only for producing many cars</a:t>
            </a:r>
          </a:p>
          <a:p>
            <a:pPr lvl="2"/>
            <a:r>
              <a:rPr lang="en-US" dirty="0"/>
              <a:t>Upfront cost of writing software, compared to almost zero cost of making copies of it</a:t>
            </a:r>
          </a:p>
          <a:p>
            <a:pPr lvl="2"/>
            <a:r>
              <a:rPr lang="en-US" dirty="0"/>
              <a:t>Research cost for new drugs far larger than cost of making them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B5194-3F9E-6F44-A150-97E3EC2F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87414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The Gains and Losses from Trade</a:t>
            </a: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Scale economies and trade</a:t>
            </a:r>
          </a:p>
          <a:p>
            <a:pPr lvl="1"/>
            <a:r>
              <a:rPr lang="en-US" dirty="0"/>
              <a:t>Without trade, a small country produces everything at small scale and high cost</a:t>
            </a:r>
          </a:p>
          <a:p>
            <a:pPr lvl="1"/>
            <a:r>
              <a:rPr lang="en-US" dirty="0"/>
              <a:t>By specializing in fewer goods and exporting, cost of each goes down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42183-37D7-3B42-A05C-AF17257F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471684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Imperfect competition</a:t>
            </a:r>
          </a:p>
          <a:p>
            <a:pPr lvl="1"/>
            <a:r>
              <a:rPr lang="en-US" dirty="0"/>
              <a:t>With few firms in an industry, firms have market power and charge prices well above cost</a:t>
            </a:r>
          </a:p>
          <a:p>
            <a:pPr lvl="1"/>
            <a:r>
              <a:rPr lang="en-US" dirty="0"/>
              <a:t>These high prices reduce demand below what would be justified by their lower cost</a:t>
            </a:r>
          </a:p>
          <a:p>
            <a:pPr lvl="1"/>
            <a:r>
              <a:rPr lang="en-US" dirty="0"/>
              <a:t>Society suffers lower welfare</a:t>
            </a:r>
          </a:p>
          <a:p>
            <a:pPr lvl="2"/>
            <a:r>
              <a:rPr lang="en-US" dirty="0"/>
              <a:t>(by which we mean aggregate well-being, but mainly the benefits from consuming)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80964-3F18-5147-B627-3EE04C391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82385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Imperfect competition and trade</a:t>
            </a:r>
          </a:p>
          <a:p>
            <a:pPr lvl="1"/>
            <a:r>
              <a:rPr lang="en-US" dirty="0"/>
              <a:t>Without trade, a small country has few firms in each industry, which therefore use market power to charge high prices</a:t>
            </a:r>
          </a:p>
          <a:p>
            <a:pPr lvl="1"/>
            <a:r>
              <a:rPr lang="en-US" dirty="0"/>
              <a:t>With trade, those firms must compete with imports and prices fall closer to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0BEA0-F362-9449-BB23-36E783F5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7936102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Variety</a:t>
            </a:r>
          </a:p>
          <a:p>
            <a:pPr lvl="1"/>
            <a:r>
              <a:rPr lang="en-US" dirty="0"/>
              <a:t>Buyers benefit when more varieties are available</a:t>
            </a:r>
          </a:p>
          <a:p>
            <a:pPr lvl="2"/>
            <a:r>
              <a:rPr lang="en-US" dirty="0"/>
              <a:t>Consumers can choose what they most want</a:t>
            </a:r>
          </a:p>
          <a:p>
            <a:pPr lvl="2"/>
            <a:r>
              <a:rPr lang="en-US" dirty="0"/>
              <a:t>Firms buying inputs can get what works best for their particular needs</a:t>
            </a:r>
          </a:p>
          <a:p>
            <a:pPr lvl="1"/>
            <a:r>
              <a:rPr lang="en-US" dirty="0"/>
              <a:t>Economic welfare therefore rises with increases in variety of products available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C3671-6F75-A145-9265-313B69314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5829874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Variety and trade</a:t>
            </a:r>
          </a:p>
          <a:p>
            <a:pPr lvl="1"/>
            <a:r>
              <a:rPr lang="en-US" dirty="0"/>
              <a:t>Without trade, a small country cannot provide many choices</a:t>
            </a:r>
          </a:p>
          <a:p>
            <a:pPr lvl="1"/>
            <a:r>
              <a:rPr lang="en-US" dirty="0"/>
              <a:t>With trade consumers and firms have the world’s varieties to choose from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480AF-E2D1-5F42-AB6D-53F4E372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3678529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Firm productivity</a:t>
            </a:r>
          </a:p>
          <a:p>
            <a:pPr lvl="1"/>
            <a:r>
              <a:rPr lang="en-US" dirty="0"/>
              <a:t>Firms in the same industry differ in their productivity for various reasons</a:t>
            </a:r>
          </a:p>
          <a:p>
            <a:pPr lvl="2"/>
            <a:r>
              <a:rPr lang="en-US" dirty="0"/>
              <a:t>Managerial ability</a:t>
            </a:r>
          </a:p>
          <a:p>
            <a:pPr lvl="2"/>
            <a:r>
              <a:rPr lang="en-US" dirty="0"/>
              <a:t>Location and availability of inputs</a:t>
            </a:r>
          </a:p>
          <a:p>
            <a:pPr lvl="2"/>
            <a:r>
              <a:rPr lang="en-US" dirty="0"/>
              <a:t>Product design</a:t>
            </a:r>
          </a:p>
          <a:p>
            <a:pPr lvl="1"/>
            <a:r>
              <a:rPr lang="en-US" dirty="0"/>
              <a:t>More productive firms produce and sell more than less productive firms and make more profit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6933E-99D2-B041-BBA5-0EFC3AC4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9318801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Gains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Firm productivity and trade</a:t>
            </a:r>
          </a:p>
          <a:p>
            <a:pPr lvl="1"/>
            <a:r>
              <a:rPr lang="en-US" dirty="0"/>
              <a:t>When a country opens to international trade</a:t>
            </a:r>
          </a:p>
          <a:p>
            <a:pPr lvl="2"/>
            <a:r>
              <a:rPr lang="en-US" dirty="0"/>
              <a:t>Its most productive firms can expand and export</a:t>
            </a:r>
          </a:p>
          <a:p>
            <a:pPr lvl="2"/>
            <a:r>
              <a:rPr lang="en-US" dirty="0"/>
              <a:t>Its least productive firms compete with imports and</a:t>
            </a:r>
          </a:p>
          <a:p>
            <a:pPr lvl="3"/>
            <a:r>
              <a:rPr lang="en-US" dirty="0"/>
              <a:t>Reduce output and sales, or </a:t>
            </a:r>
          </a:p>
          <a:p>
            <a:pPr lvl="3"/>
            <a:r>
              <a:rPr lang="en-US" dirty="0"/>
              <a:t>Shut down</a:t>
            </a:r>
          </a:p>
          <a:p>
            <a:pPr lvl="2"/>
            <a:r>
              <a:rPr lang="en-US" dirty="0"/>
              <a:t>Thus average productivity of the industry rises</a:t>
            </a:r>
          </a:p>
          <a:p>
            <a:pPr lvl="1"/>
            <a:r>
              <a:rPr lang="en-US" dirty="0"/>
              <a:t>This means that the country and the world benefit from higher productivity and lower costs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8376D-02B4-5441-BE75-51F2288F8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493381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you think of any down-sides to any of these?</a:t>
            </a:r>
          </a:p>
          <a:p>
            <a:pPr lvl="1"/>
            <a:r>
              <a:rPr lang="en-US" dirty="0"/>
              <a:t>Scale economies</a:t>
            </a:r>
          </a:p>
          <a:p>
            <a:pPr lvl="1"/>
            <a:r>
              <a:rPr lang="en-US" dirty="0"/>
              <a:t>Increasing competition</a:t>
            </a:r>
          </a:p>
          <a:p>
            <a:pPr lvl="1"/>
            <a:r>
              <a:rPr lang="en-US" dirty="0"/>
              <a:t>Variety</a:t>
            </a:r>
          </a:p>
          <a:p>
            <a:pPr lvl="1"/>
            <a:r>
              <a:rPr lang="en-US" dirty="0"/>
              <a:t>Expansion of more productive firms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F90A3-A2E4-8E4C-BB82-6825EA51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9852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Gains and Losses from Trade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736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Ricardo’s example already points to some losers from trade</a:t>
            </a:r>
          </a:p>
          <a:p>
            <a:pPr lvl="2"/>
            <a:r>
              <a:rPr lang="en-US" dirty="0"/>
              <a:t>Makers of wine in England</a:t>
            </a:r>
          </a:p>
          <a:p>
            <a:pPr lvl="2"/>
            <a:r>
              <a:rPr lang="en-US" dirty="0"/>
              <a:t>Makers of cloth in Portugal</a:t>
            </a:r>
          </a:p>
          <a:p>
            <a:pPr lvl="1"/>
            <a:r>
              <a:rPr lang="en-US" dirty="0"/>
              <a:t>In the simple model, there is only labor, which ends up earning a higher wage in the other industry</a:t>
            </a:r>
          </a:p>
          <a:p>
            <a:pPr lvl="1"/>
            <a:r>
              <a:rPr lang="en-US" dirty="0"/>
              <a:t>But in fact those workers must first bear the cost of moving to that other industry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09D8B-D227-4744-A021-A5A1DCB45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05130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Gains and Losses from Trade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4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general, in order for there to be trade and gains from trade</a:t>
            </a:r>
          </a:p>
          <a:p>
            <a:pPr lvl="1"/>
            <a:r>
              <a:rPr lang="en-US" dirty="0"/>
              <a:t>Some industries must expand, and</a:t>
            </a:r>
          </a:p>
          <a:p>
            <a:pPr lvl="1"/>
            <a:r>
              <a:rPr lang="en-US" dirty="0"/>
              <a:t>Others must contract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0C7A1-EEA8-1741-9F5C-39C1ECB2C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4980302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Workers and owners in the contracting industries are hurt</a:t>
            </a:r>
          </a:p>
          <a:p>
            <a:pPr lvl="1"/>
            <a:r>
              <a:rPr lang="en-US" dirty="0"/>
              <a:t>Especially if they cannot move easily to another industry</a:t>
            </a:r>
          </a:p>
          <a:p>
            <a:pPr lvl="1"/>
            <a:r>
              <a:rPr lang="en-US" dirty="0"/>
              <a:t>We call those “specific factors”</a:t>
            </a:r>
          </a:p>
          <a:p>
            <a:r>
              <a:rPr lang="en-US" dirty="0"/>
              <a:t>The dislocated workers and owners</a:t>
            </a:r>
          </a:p>
          <a:p>
            <a:pPr lvl="1"/>
            <a:r>
              <a:rPr lang="en-US" dirty="0"/>
              <a:t>Do gain from trade as consumers</a:t>
            </a:r>
          </a:p>
          <a:p>
            <a:pPr lvl="1"/>
            <a:r>
              <a:rPr lang="en-US" dirty="0"/>
              <a:t>But they lose much more as producers 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382F0-3C67-7D45-857B-5FA57DDB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03067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Thus costs of trade include</a:t>
            </a:r>
          </a:p>
          <a:p>
            <a:pPr lvl="1"/>
            <a:r>
              <a:rPr lang="en-US" dirty="0"/>
              <a:t>Plants, firms, and industries that shrink or close</a:t>
            </a:r>
          </a:p>
          <a:p>
            <a:pPr lvl="2"/>
            <a:r>
              <a:rPr lang="en-US" dirty="0"/>
              <a:t>Workers become unemployed</a:t>
            </a:r>
          </a:p>
          <a:p>
            <a:pPr lvl="2"/>
            <a:r>
              <a:rPr lang="en-US" dirty="0"/>
              <a:t>Owners lose profits</a:t>
            </a:r>
          </a:p>
          <a:p>
            <a:pPr lvl="2"/>
            <a:r>
              <a:rPr lang="en-US" dirty="0"/>
              <a:t>Whole communities can lose if they depended on a few major employers</a:t>
            </a:r>
          </a:p>
          <a:p>
            <a:pPr lvl="1"/>
            <a:r>
              <a:rPr lang="en-US" dirty="0"/>
              <a:t>We’ll see this more in Class 4 on the China Shock</a:t>
            </a:r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93E7A-E047-154F-BBE5-36E6F20D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7944548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Economists use supply-and-demand analysis to work out the effects of policies</a:t>
            </a:r>
          </a:p>
          <a:p>
            <a:pPr lvl="1"/>
            <a:r>
              <a:rPr lang="en-US" dirty="0"/>
              <a:t>Taxes</a:t>
            </a:r>
          </a:p>
          <a:p>
            <a:pPr lvl="1"/>
            <a:r>
              <a:rPr lang="en-US" dirty="0"/>
              <a:t>Subsidies</a:t>
            </a:r>
          </a:p>
          <a:p>
            <a:pPr lvl="1"/>
            <a:r>
              <a:rPr lang="en-US" dirty="0"/>
              <a:t>Regulations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/>
              <a:t>This includes the use of tariffs to reduce trade and tariff reductions to increase trade.</a:t>
            </a:r>
          </a:p>
          <a:p>
            <a:pPr lvl="1"/>
            <a:r>
              <a:rPr lang="en-US" dirty="0"/>
              <a:t>We’ll just look at moving from no trade to free trade.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593A6-656D-1E48-ACCA-32EBA4B55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438273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an economy that produces and consumes a good</a:t>
            </a:r>
          </a:p>
          <a:p>
            <a:pPr lvl="1"/>
            <a:r>
              <a:rPr lang="en-US" dirty="0"/>
              <a:t>Without trade, the domestic price </a:t>
            </a:r>
            <a:r>
              <a:rPr lang="en-US" i="1" dirty="0"/>
              <a:t>P</a:t>
            </a:r>
            <a:r>
              <a:rPr lang="en-US" i="1" baseline="30000" dirty="0"/>
              <a:t>D</a:t>
            </a:r>
            <a:r>
              <a:rPr lang="en-US" dirty="0"/>
              <a:t> equates supply and demand</a:t>
            </a:r>
          </a:p>
          <a:p>
            <a:pPr lvl="2"/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709C7-809A-6B47-A3D3-365ACCF47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660195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525110" y="12323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048000" y="1828800"/>
            <a:ext cx="2590800" cy="22098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514600" y="48768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3048000" y="1524000"/>
            <a:ext cx="2514600" cy="2895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38800" y="1447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62600" y="4191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67400" y="4800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914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2667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  <a:r>
              <a:rPr lang="en-US" sz="3200" i="1" baseline="30000" dirty="0"/>
              <a:t>D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514600" y="29718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971800" y="533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/>
              <a:t>Without Trade</a:t>
            </a:r>
          </a:p>
        </p:txBody>
      </p:sp>
    </p:spTree>
    <p:extLst>
      <p:ext uri="{BB962C8B-B14F-4D97-AF65-F5344CB8AC3E}">
        <p14:creationId xmlns:p14="http://schemas.microsoft.com/office/powerpoint/2010/main" val="15845901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924910" y="21467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447800" y="2743200"/>
            <a:ext cx="2590800" cy="2209800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14400" y="57912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1447800" y="2438400"/>
            <a:ext cx="2514600" cy="2895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38600" y="2362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2400" y="5105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67200" y="5715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1000" y="1828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600" y="3581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  <a:r>
              <a:rPr lang="en-US" sz="3200" i="1" baseline="30000" dirty="0"/>
              <a:t>D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914400" y="38862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371600" y="14478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Without Trade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419600" y="762000"/>
            <a:ext cx="3733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kern="0" dirty="0">
                <a:solidFill>
                  <a:srgbClr val="FF0000"/>
                </a:solidFill>
              </a:rPr>
              <a:t>Supply Curve, </a:t>
            </a:r>
            <a:r>
              <a:rPr lang="en-US" i="1" kern="0" dirty="0">
                <a:solidFill>
                  <a:srgbClr val="FF0000"/>
                </a:solidFill>
              </a:rPr>
              <a:t>S</a:t>
            </a:r>
            <a:endParaRPr lang="en-US" kern="0" dirty="0">
              <a:solidFill>
                <a:srgbClr val="FF0000"/>
              </a:solidFill>
            </a:endParaRPr>
          </a:p>
          <a:p>
            <a:pPr lvl="1"/>
            <a:r>
              <a:rPr lang="en-US" kern="0" dirty="0"/>
              <a:t>Quantities, </a:t>
            </a:r>
            <a:r>
              <a:rPr lang="en-US" i="1" kern="0" dirty="0"/>
              <a:t>Q</a:t>
            </a:r>
            <a:r>
              <a:rPr lang="en-US" kern="0" dirty="0"/>
              <a:t>, that producers want to sell at different prices, </a:t>
            </a:r>
            <a:r>
              <a:rPr lang="en-US" i="1" kern="0" dirty="0"/>
              <a:t>P</a:t>
            </a:r>
            <a:r>
              <a:rPr lang="en-US" kern="0" dirty="0"/>
              <a:t>.</a:t>
            </a:r>
          </a:p>
          <a:p>
            <a:pPr lvl="1"/>
            <a:r>
              <a:rPr lang="en-US" kern="0" dirty="0"/>
              <a:t>At higher prices, they supply more</a:t>
            </a:r>
          </a:p>
        </p:txBody>
      </p:sp>
    </p:spTree>
    <p:extLst>
      <p:ext uri="{BB962C8B-B14F-4D97-AF65-F5344CB8AC3E}">
        <p14:creationId xmlns:p14="http://schemas.microsoft.com/office/powerpoint/2010/main" val="17140098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48710" y="6989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371600" y="1295400"/>
            <a:ext cx="2590800" cy="22098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838200" y="43434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1371600" y="990600"/>
            <a:ext cx="2514600" cy="2895600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62400" y="914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86200" y="3657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91000" y="4267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4800" y="381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" y="2133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  <a:r>
              <a:rPr lang="en-US" sz="3200" i="1" baseline="30000" dirty="0"/>
              <a:t>D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838200" y="24384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295400" y="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/>
              <a:t>Without Trade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953000" y="2438400"/>
            <a:ext cx="3733800" cy="2895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Demand Curve </a:t>
            </a:r>
            <a:r>
              <a:rPr lang="en-US" i="1" dirty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Quantities, </a:t>
            </a:r>
            <a:r>
              <a:rPr lang="en-US" i="1" dirty="0"/>
              <a:t>Q</a:t>
            </a:r>
            <a:r>
              <a:rPr lang="en-US" dirty="0"/>
              <a:t>, that consumers want to buy at different prices, </a:t>
            </a:r>
            <a:r>
              <a:rPr lang="en-US" i="1" dirty="0"/>
              <a:t>P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At higher prices, they demand less</a:t>
            </a:r>
          </a:p>
        </p:txBody>
      </p:sp>
    </p:spTree>
    <p:extLst>
      <p:ext uri="{BB962C8B-B14F-4D97-AF65-F5344CB8AC3E}">
        <p14:creationId xmlns:p14="http://schemas.microsoft.com/office/powerpoint/2010/main" val="18071978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039710" y="14609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562600" y="2057400"/>
            <a:ext cx="2590800" cy="22098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029200" y="51054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5562600" y="1752600"/>
            <a:ext cx="2514600" cy="2895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153400" y="1676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77200" y="4419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82000" y="50292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95800" y="1143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43400" y="2895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P</a:t>
            </a:r>
            <a:r>
              <a:rPr lang="en-US" sz="3200" i="1" baseline="30000" dirty="0">
                <a:solidFill>
                  <a:srgbClr val="FF0000"/>
                </a:solidFill>
              </a:rPr>
              <a:t>D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029200" y="3200400"/>
            <a:ext cx="1752600" cy="0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486400" y="7620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/>
              <a:t>Without Trade</a:t>
            </a:r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191000" cy="2895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Equilibrium domestic price, </a:t>
            </a:r>
            <a:r>
              <a:rPr lang="en-US" i="1" dirty="0">
                <a:solidFill>
                  <a:srgbClr val="FF0000"/>
                </a:solidFill>
              </a:rPr>
              <a:t>P</a:t>
            </a:r>
            <a:r>
              <a:rPr lang="en-US" i="1" baseline="30000" dirty="0">
                <a:solidFill>
                  <a:srgbClr val="FF0000"/>
                </a:solidFill>
              </a:rPr>
              <a:t>D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Price at which quantity supplied equals quantity demanded.</a:t>
            </a:r>
          </a:p>
        </p:txBody>
      </p:sp>
    </p:spTree>
    <p:extLst>
      <p:ext uri="{BB962C8B-B14F-4D97-AF65-F5344CB8AC3E}">
        <p14:creationId xmlns:p14="http://schemas.microsoft.com/office/powerpoint/2010/main" val="16412442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Consider an economy that produces and consumes a good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Without trade, price </a:t>
            </a: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i="1" baseline="30000" dirty="0">
                <a:solidFill>
                  <a:schemeClr val="bg1">
                    <a:lumMod val="75000"/>
                  </a:schemeClr>
                </a:solidFill>
              </a:rPr>
              <a:t>D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 equates supply and demand</a:t>
            </a:r>
          </a:p>
          <a:p>
            <a:pPr lvl="1"/>
            <a:r>
              <a:rPr lang="en-US" dirty="0"/>
              <a:t>With trade, facing a world price </a:t>
            </a:r>
            <a:r>
              <a:rPr lang="en-US" i="1" dirty="0"/>
              <a:t>P</a:t>
            </a:r>
            <a:r>
              <a:rPr lang="en-US" i="1" baseline="30000" dirty="0"/>
              <a:t>W</a:t>
            </a:r>
            <a:r>
              <a:rPr lang="en-US" dirty="0"/>
              <a:t>, its domestic price becomes </a:t>
            </a:r>
            <a:r>
              <a:rPr lang="en-US" i="1" dirty="0"/>
              <a:t>P</a:t>
            </a:r>
            <a:r>
              <a:rPr lang="en-US" i="1" baseline="30000" dirty="0"/>
              <a:t>W</a:t>
            </a:r>
            <a:r>
              <a:rPr lang="en-US" dirty="0"/>
              <a:t> and it either exports or imports the good</a:t>
            </a:r>
          </a:p>
          <a:p>
            <a:pPr lvl="2"/>
            <a:r>
              <a:rPr lang="en-US" dirty="0"/>
              <a:t>Exports if </a:t>
            </a:r>
            <a:r>
              <a:rPr lang="en-US" i="1" dirty="0"/>
              <a:t>P</a:t>
            </a:r>
            <a:r>
              <a:rPr lang="en-US" i="1" baseline="30000" dirty="0"/>
              <a:t>W</a:t>
            </a:r>
            <a:r>
              <a:rPr lang="en-US" dirty="0"/>
              <a:t> &gt; </a:t>
            </a:r>
            <a:r>
              <a:rPr lang="en-US" i="1" dirty="0"/>
              <a:t>P</a:t>
            </a:r>
            <a:r>
              <a:rPr lang="en-US" i="1" baseline="30000" dirty="0"/>
              <a:t>D</a:t>
            </a:r>
          </a:p>
          <a:p>
            <a:pPr lvl="2"/>
            <a:r>
              <a:rPr lang="en-US" dirty="0"/>
              <a:t>Imports if </a:t>
            </a:r>
            <a:r>
              <a:rPr lang="en-US" i="1" dirty="0"/>
              <a:t>P</a:t>
            </a:r>
            <a:r>
              <a:rPr lang="en-US" i="1" baseline="30000" dirty="0"/>
              <a:t>W</a:t>
            </a:r>
            <a:r>
              <a:rPr lang="en-US" dirty="0"/>
              <a:t> &lt; </a:t>
            </a:r>
            <a:r>
              <a:rPr lang="en-US" i="1" dirty="0"/>
              <a:t>P</a:t>
            </a:r>
            <a:r>
              <a:rPr lang="en-US" i="1" baseline="30000" dirty="0"/>
              <a:t>D</a:t>
            </a:r>
          </a:p>
          <a:p>
            <a:pPr lvl="2"/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923C7-E952-B348-AC41-C76F61363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85792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Due to David Ricardo (1815)</a:t>
            </a:r>
          </a:p>
          <a:p>
            <a:pPr lvl="1"/>
            <a:r>
              <a:rPr lang="en-US" sz="2400" dirty="0"/>
              <a:t>Others (Adam Smith) recognized that the world could gain if production shifted </a:t>
            </a:r>
          </a:p>
          <a:p>
            <a:pPr lvl="2"/>
            <a:r>
              <a:rPr lang="en-US" sz="2000" dirty="0"/>
              <a:t>From those who are worse at producing to</a:t>
            </a:r>
          </a:p>
          <a:p>
            <a:pPr lvl="2"/>
            <a:r>
              <a:rPr lang="en-US" sz="2000" dirty="0"/>
              <a:t>Those who are better at it.</a:t>
            </a:r>
          </a:p>
          <a:p>
            <a:pPr lvl="1"/>
            <a:r>
              <a:rPr lang="en-US" sz="2400" dirty="0"/>
              <a:t>So international trade would be beneficial if, say</a:t>
            </a:r>
          </a:p>
          <a:p>
            <a:pPr lvl="2"/>
            <a:r>
              <a:rPr lang="en-US" sz="2000" dirty="0"/>
              <a:t>England was better at producing cloth</a:t>
            </a:r>
          </a:p>
          <a:p>
            <a:pPr lvl="2"/>
            <a:r>
              <a:rPr lang="en-US" sz="2000" dirty="0"/>
              <a:t>Portugal was better at producing wine</a:t>
            </a:r>
          </a:p>
          <a:p>
            <a:pPr lvl="2"/>
            <a:r>
              <a:rPr lang="en-US" sz="2000" dirty="0"/>
              <a:t>And therefore England exported cloth to Portugal in exchange for its wine.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441441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/>
          <p:cNvSpPr/>
          <p:nvPr/>
        </p:nvSpPr>
        <p:spPr>
          <a:xfrm flipV="1">
            <a:off x="3733800" y="2286000"/>
            <a:ext cx="1371600" cy="685800"/>
          </a:xfrm>
          <a:prstGeom prst="triangle">
            <a:avLst>
              <a:gd name="adj" fmla="val 39018"/>
            </a:avLst>
          </a:prstGeom>
          <a:pattFill prst="lgConfetti">
            <a:fgClr>
              <a:srgbClr val="0070C0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525110" y="12323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048000" y="1828800"/>
            <a:ext cx="2590800" cy="22098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514600" y="48768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3048000" y="1524000"/>
            <a:ext cx="2514600" cy="2895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38800" y="1447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62600" y="4191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67400" y="4800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914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2667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  <a:r>
              <a:rPr lang="en-US" sz="3200" i="1" baseline="30000" dirty="0"/>
              <a:t>D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514600" y="29718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971800" y="533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Export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514600" y="2286000"/>
            <a:ext cx="3200400" cy="0"/>
          </a:xfrm>
          <a:prstGeom prst="line">
            <a:avLst/>
          </a:prstGeom>
          <a:ln w="38100"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8800" y="2057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B050"/>
                </a:solidFill>
              </a:rPr>
              <a:t>P</a:t>
            </a:r>
            <a:r>
              <a:rPr lang="en-US" sz="3200" i="1" baseline="30000" dirty="0">
                <a:solidFill>
                  <a:srgbClr val="00B050"/>
                </a:solidFill>
              </a:rPr>
              <a:t>W</a:t>
            </a:r>
          </a:p>
        </p:txBody>
      </p:sp>
      <p:sp>
        <p:nvSpPr>
          <p:cNvPr id="3" name="Right Brace 2"/>
          <p:cNvSpPr/>
          <p:nvPr/>
        </p:nvSpPr>
        <p:spPr>
          <a:xfrm rot="16200000">
            <a:off x="4191000" y="1371600"/>
            <a:ext cx="457200" cy="1371600"/>
          </a:xfrm>
          <a:prstGeom prst="rightBrace">
            <a:avLst>
              <a:gd name="adj1" fmla="val 33333"/>
              <a:gd name="adj2" fmla="val 50000"/>
            </a:avLst>
          </a:prstGeom>
          <a:ln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91000" y="1295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B05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4421494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gains and who loses from trade in a market that exports?</a:t>
            </a:r>
          </a:p>
          <a:p>
            <a:pPr lvl="1"/>
            <a:r>
              <a:rPr lang="en-US" dirty="0"/>
              <a:t>Since price goes up</a:t>
            </a:r>
          </a:p>
          <a:p>
            <a:pPr lvl="2"/>
            <a:r>
              <a:rPr lang="en-US" dirty="0"/>
              <a:t>Sellers gain</a:t>
            </a:r>
          </a:p>
          <a:p>
            <a:pPr lvl="2"/>
            <a:r>
              <a:rPr lang="en-US" dirty="0"/>
              <a:t>Buyers lose</a:t>
            </a:r>
          </a:p>
          <a:p>
            <a:pPr lvl="1"/>
            <a:r>
              <a:rPr lang="en-US" dirty="0"/>
              <a:t>Sellers gain more than buyers lose, by the amount shown as the shaded triangle</a:t>
            </a:r>
          </a:p>
          <a:p>
            <a:pPr lvl="1"/>
            <a:r>
              <a:rPr lang="en-US" dirty="0"/>
              <a:t>(Don’t worry about understanding why,  unless you’ve taken Econ 101)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Triangle 4"/>
          <p:cNvSpPr/>
          <p:nvPr/>
        </p:nvSpPr>
        <p:spPr>
          <a:xfrm flipV="1">
            <a:off x="7467600" y="4648200"/>
            <a:ext cx="1371600" cy="685800"/>
          </a:xfrm>
          <a:prstGeom prst="triangle">
            <a:avLst>
              <a:gd name="adj" fmla="val 39018"/>
            </a:avLst>
          </a:prstGeom>
          <a:pattFill prst="lgConfetti">
            <a:fgClr>
              <a:srgbClr val="0070C0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49D5C1-F3DD-594E-B0C0-22D9867A3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5624531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angle 27"/>
          <p:cNvSpPr/>
          <p:nvPr/>
        </p:nvSpPr>
        <p:spPr>
          <a:xfrm>
            <a:off x="3505200" y="2971800"/>
            <a:ext cx="1371600" cy="685800"/>
          </a:xfrm>
          <a:prstGeom prst="triangle">
            <a:avLst>
              <a:gd name="adj" fmla="val 55494"/>
            </a:avLst>
          </a:prstGeom>
          <a:pattFill prst="lgConfetti">
            <a:fgClr>
              <a:srgbClr val="0070C0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525110" y="1232338"/>
            <a:ext cx="0" cy="3657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3048000" y="1828800"/>
            <a:ext cx="2590800" cy="22098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514600" y="48768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3048000" y="1524000"/>
            <a:ext cx="2514600" cy="289560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638800" y="1447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562600" y="4191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67400" y="4800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Q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81200" y="9144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26670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P</a:t>
            </a:r>
            <a:r>
              <a:rPr lang="en-US" sz="3200" i="1" baseline="30000" dirty="0"/>
              <a:t>D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514600" y="2971800"/>
            <a:ext cx="1752600" cy="0"/>
          </a:xfrm>
          <a:prstGeom prst="line">
            <a:avLst/>
          </a:prstGeom>
          <a:ln w="381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971800" y="5334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Import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514600" y="3657600"/>
            <a:ext cx="3200400" cy="0"/>
          </a:xfrm>
          <a:prstGeom prst="line">
            <a:avLst/>
          </a:prstGeom>
          <a:ln w="38100"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828800" y="33528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P</a:t>
            </a:r>
            <a:r>
              <a:rPr lang="en-US" sz="3200" i="1" baseline="30000" dirty="0">
                <a:solidFill>
                  <a:srgbClr val="FF0000"/>
                </a:solidFill>
              </a:rPr>
              <a:t>W</a:t>
            </a:r>
          </a:p>
        </p:txBody>
      </p:sp>
      <p:sp>
        <p:nvSpPr>
          <p:cNvPr id="20" name="Right Brace 19"/>
          <p:cNvSpPr/>
          <p:nvPr/>
        </p:nvSpPr>
        <p:spPr>
          <a:xfrm rot="5400000" flipV="1">
            <a:off x="3962400" y="3200400"/>
            <a:ext cx="457200" cy="1371600"/>
          </a:xfrm>
          <a:prstGeom prst="rightBrace">
            <a:avLst>
              <a:gd name="adj1" fmla="val 3333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962400" y="4038600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2611941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Who gains and who loses from trade in a market that imports?</a:t>
            </a:r>
          </a:p>
          <a:p>
            <a:pPr lvl="1"/>
            <a:r>
              <a:rPr lang="en-US" dirty="0"/>
              <a:t>Since price goes down</a:t>
            </a:r>
          </a:p>
          <a:p>
            <a:pPr lvl="2"/>
            <a:r>
              <a:rPr lang="en-US" dirty="0"/>
              <a:t>Sellers lose</a:t>
            </a:r>
          </a:p>
          <a:p>
            <a:pPr lvl="2"/>
            <a:r>
              <a:rPr lang="en-US" dirty="0"/>
              <a:t>Buyers gain</a:t>
            </a:r>
          </a:p>
          <a:p>
            <a:pPr lvl="1"/>
            <a:r>
              <a:rPr lang="en-US" dirty="0"/>
              <a:t>Buyers gain more than sellers lose, by the amount shown as the shaded triangle</a:t>
            </a:r>
          </a:p>
          <a:p>
            <a:pPr lvl="1"/>
            <a:r>
              <a:rPr lang="en-US" dirty="0"/>
              <a:t>(Again don’t worry about why)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Triangle 4"/>
          <p:cNvSpPr/>
          <p:nvPr/>
        </p:nvSpPr>
        <p:spPr>
          <a:xfrm>
            <a:off x="7315200" y="4343400"/>
            <a:ext cx="1371600" cy="685800"/>
          </a:xfrm>
          <a:prstGeom prst="triangle">
            <a:avLst>
              <a:gd name="adj" fmla="val 55494"/>
            </a:avLst>
          </a:prstGeom>
          <a:pattFill prst="lgConfetti">
            <a:fgClr>
              <a:srgbClr val="0070C0"/>
            </a:fgClr>
            <a:bgClr>
              <a:schemeClr val="bg1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B934E-F3C2-904A-8508-78701FAB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8173434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Note that in both cases</a:t>
            </a:r>
          </a:p>
          <a:p>
            <a:pPr lvl="1"/>
            <a:r>
              <a:rPr lang="en-US" dirty="0"/>
              <a:t>Suppliers include not just the owners of the firms, but also</a:t>
            </a:r>
          </a:p>
          <a:p>
            <a:pPr lvl="2"/>
            <a:r>
              <a:rPr lang="en-US" dirty="0"/>
              <a:t>Workers in the industry who may change employment and/or wages</a:t>
            </a:r>
          </a:p>
          <a:p>
            <a:pPr lvl="2"/>
            <a:r>
              <a:rPr lang="en-US" dirty="0"/>
              <a:t>Suppliers of raw materials and intermediate inputs to the industry, including their owners and workers</a:t>
            </a:r>
          </a:p>
          <a:p>
            <a:pPr lvl="1"/>
            <a:r>
              <a:rPr lang="en-US" dirty="0"/>
              <a:t>Demanders may include not just consumers, but also</a:t>
            </a:r>
          </a:p>
          <a:p>
            <a:pPr lvl="2"/>
            <a:r>
              <a:rPr lang="en-US" dirty="0"/>
              <a:t>Firms that use the product as an input</a:t>
            </a:r>
          </a:p>
          <a:p>
            <a:pPr lvl="2"/>
            <a:r>
              <a:rPr lang="en-US" dirty="0"/>
              <a:t>And their owners and workers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55E2B-ACAF-EB4D-A680-E940585A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5562312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45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489707"/>
              </p:ext>
            </p:extLst>
          </p:nvPr>
        </p:nvGraphicFramePr>
        <p:xfrm>
          <a:off x="762000" y="2286000"/>
          <a:ext cx="7543800" cy="22910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Effects of opening a single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n-US" dirty="0"/>
                        <a:t>If </a:t>
                      </a:r>
                      <a:r>
                        <a:rPr lang="en-US" i="1" dirty="0"/>
                        <a:t>P</a:t>
                      </a:r>
                      <a:r>
                        <a:rPr lang="en-US" i="1" baseline="30000" dirty="0"/>
                        <a:t>W</a:t>
                      </a:r>
                      <a:r>
                        <a:rPr lang="en-US" dirty="0"/>
                        <a:t> &gt; </a:t>
                      </a:r>
                      <a:r>
                        <a:rPr lang="en-US" i="1" dirty="0"/>
                        <a:t>P</a:t>
                      </a:r>
                      <a:r>
                        <a:rPr lang="en-US" i="1" baseline="30000" dirty="0"/>
                        <a:t>D</a:t>
                      </a:r>
                      <a:r>
                        <a:rPr lang="en-US" dirty="0"/>
                        <a:t> then export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Suppliers (firms &amp;</a:t>
                      </a:r>
                      <a:r>
                        <a:rPr lang="en-US" baseline="0" dirty="0"/>
                        <a:t> workers)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Demanders (firms &amp;</a:t>
                      </a:r>
                      <a:r>
                        <a:rPr lang="en-US" baseline="0" dirty="0"/>
                        <a:t> workers)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n-US" dirty="0"/>
                        <a:t>If </a:t>
                      </a:r>
                      <a:r>
                        <a:rPr lang="en-US" i="1" dirty="0"/>
                        <a:t>P</a:t>
                      </a:r>
                      <a:r>
                        <a:rPr lang="en-US" i="1" baseline="30000" dirty="0"/>
                        <a:t>W</a:t>
                      </a:r>
                      <a:r>
                        <a:rPr lang="en-US" dirty="0"/>
                        <a:t> &lt; </a:t>
                      </a:r>
                      <a:r>
                        <a:rPr lang="en-US" i="1" dirty="0"/>
                        <a:t>P</a:t>
                      </a:r>
                      <a:r>
                        <a:rPr lang="en-US" i="1" baseline="30000" dirty="0"/>
                        <a:t>D</a:t>
                      </a:r>
                      <a:r>
                        <a:rPr lang="en-US" dirty="0"/>
                        <a:t> then import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Demanders (firms &amp;</a:t>
                      </a:r>
                      <a:r>
                        <a:rPr lang="en-US" baseline="0" dirty="0"/>
                        <a:t> workers)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Suppliers (firms &amp;</a:t>
                      </a:r>
                      <a:r>
                        <a:rPr lang="en-US" baseline="0" dirty="0"/>
                        <a:t> workers)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Either way               →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Benefits are greater than 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8B619-CC51-3A47-A26A-578BCF281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6EDB764-776E-174A-97CC-1F0F6FB65C49}"/>
              </a:ext>
            </a:extLst>
          </p:cNvPr>
          <p:cNvSpPr txBox="1"/>
          <p:nvPr/>
        </p:nvSpPr>
        <p:spPr>
          <a:xfrm>
            <a:off x="5486400" y="26670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&gt;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84565A-540E-7149-B0DD-620BCB7B9E05}"/>
              </a:ext>
            </a:extLst>
          </p:cNvPr>
          <p:cNvSpPr txBox="1"/>
          <p:nvPr/>
        </p:nvSpPr>
        <p:spPr>
          <a:xfrm>
            <a:off x="5486400" y="32766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1918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NAFTA reduced Mexico’s tariffs on imported corn (maize).  Who </a:t>
            </a:r>
            <a:r>
              <a:rPr lang="en-US" dirty="0">
                <a:solidFill>
                  <a:srgbClr val="FF0000"/>
                </a:solidFill>
              </a:rPr>
              <a:t>lost</a:t>
            </a:r>
            <a:r>
              <a:rPr lang="en-US" dirty="0"/>
              <a:t> from this?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farmers and Mexican farmers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farmers and Mexican consumers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consumers and Mexican farmers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consumers and Mexican consumers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7338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EB6CA14-0A86-9A4C-A939-174E7EB292D3}"/>
              </a:ext>
            </a:extLst>
          </p:cNvPr>
          <p:cNvSpPr txBox="1"/>
          <p:nvPr/>
        </p:nvSpPr>
        <p:spPr>
          <a:xfrm>
            <a:off x="1371600" y="4876800"/>
            <a:ext cx="5257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Because trade caused the price of corn to rise in the US and fall in Mexico.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1B7C77-CFD0-2146-BDBD-EED18A18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745C2-3A15-1241-8960-DB595C38A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3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4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NAFTA reduced Mexico’s tariffs on imported corn (maize).  Who </a:t>
            </a:r>
            <a:r>
              <a:rPr lang="en-US" dirty="0">
                <a:solidFill>
                  <a:srgbClr val="00B050"/>
                </a:solidFill>
              </a:rPr>
              <a:t>gained</a:t>
            </a:r>
            <a:r>
              <a:rPr lang="en-US" dirty="0"/>
              <a:t> from this?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farmers and Mexican farmers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farmers and Mexican consumers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consumers and Mexican farmers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US consumers and Mexican consumers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200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5B92B-5892-7144-A569-D779D5B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37666-0E34-D94E-9A00-70A8905CF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6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48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Gains and Losses from Trade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877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Given enough time, many displaced workers will find other jobs.  But they may not pay as well.  (Same for owners.)</a:t>
            </a:r>
          </a:p>
          <a:p>
            <a:r>
              <a:rPr lang="en-US" dirty="0"/>
              <a:t>Even workers in expanding industries may suffer lower wages due to competition with workers released from elsewhere.</a:t>
            </a:r>
          </a:p>
          <a:p>
            <a:r>
              <a:rPr lang="en-US" dirty="0"/>
              <a:t>In general, trade affects wages of different types of labor and prices of other factors.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D34D9-AF94-4843-82A6-CEA4451F0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130784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Ricardo realized that each country did not need an “absolute advantage” in something for trade to be beneficial.</a:t>
            </a:r>
          </a:p>
          <a:p>
            <a:r>
              <a:rPr lang="en-US" sz="2800" dirty="0"/>
              <a:t>Even if, say, </a:t>
            </a:r>
          </a:p>
          <a:p>
            <a:pPr lvl="1"/>
            <a:r>
              <a:rPr lang="en-US" sz="2400" dirty="0"/>
              <a:t>England were absolutely worse at producing </a:t>
            </a:r>
            <a:r>
              <a:rPr lang="en-US" sz="2400" u="sng" dirty="0"/>
              <a:t>both</a:t>
            </a:r>
            <a:r>
              <a:rPr lang="en-US" sz="2400" dirty="0"/>
              <a:t> cloth and wine</a:t>
            </a:r>
          </a:p>
          <a:p>
            <a:pPr lvl="1"/>
            <a:r>
              <a:rPr lang="en-US" sz="2400" dirty="0"/>
              <a:t>There would still be gains from trade if England’s </a:t>
            </a:r>
            <a:r>
              <a:rPr lang="en-US" sz="2400" u="sng" dirty="0"/>
              <a:t>relative</a:t>
            </a:r>
            <a:r>
              <a:rPr lang="en-US" sz="2400" dirty="0"/>
              <a:t> (i.e., percentage) disadvantage were greater in one good (say wine) than the other.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4990955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fundamental “Theorem” of international trade theory says that</a:t>
            </a:r>
          </a:p>
          <a:p>
            <a:pPr lvl="1"/>
            <a:r>
              <a:rPr lang="en-US" dirty="0"/>
              <a:t>Abundant factors gain from trade</a:t>
            </a:r>
          </a:p>
          <a:p>
            <a:pPr lvl="1"/>
            <a:r>
              <a:rPr lang="en-US" dirty="0"/>
              <a:t>Scarce factors lose from trade</a:t>
            </a:r>
          </a:p>
          <a:p>
            <a:pPr lvl="2"/>
            <a:r>
              <a:rPr lang="en-US" dirty="0"/>
              <a:t>(The theorem is called the Stolper-Samuelson Theorem, named for two economists whose paper was published in 1941.  Stolper later spent much of his career here at Michigan.)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123B-0688-0C41-8293-4D351B89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8685525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2264E-4B22-0441-A9D1-5C82F822C434}" type="slidenum">
              <a:rPr lang="en-US"/>
              <a:pPr/>
              <a:t>51</a:t>
            </a:fld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801688"/>
            <a:ext cx="8229600" cy="4525962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Wolfgang Stolper and Paul Samuelson</a:t>
            </a:r>
          </a:p>
        </p:txBody>
      </p:sp>
      <p:pic>
        <p:nvPicPr>
          <p:cNvPr id="151557" name="Picture 5" descr="stolp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6950" y="1598613"/>
            <a:ext cx="6802438" cy="4560887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 rot="20204299">
            <a:off x="4872175" y="4717421"/>
            <a:ext cx="407062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This was taken here in 1991, at a 50</a:t>
            </a:r>
            <a:r>
              <a:rPr lang="en-US" sz="2400" baseline="30000" dirty="0"/>
              <a:t>th</a:t>
            </a:r>
            <a:r>
              <a:rPr lang="en-US" sz="2400" dirty="0"/>
              <a:t> birthday conference for the Theorem.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DABE0F-D959-E94F-817F-735C5469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1896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gains and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reasons:</a:t>
            </a:r>
          </a:p>
          <a:p>
            <a:pPr lvl="1"/>
            <a:r>
              <a:rPr lang="en-US" dirty="0"/>
              <a:t>If there is no trade, </a:t>
            </a:r>
            <a:r>
              <a:rPr lang="en-US" u="sng" dirty="0"/>
              <a:t>scarce</a:t>
            </a:r>
            <a:r>
              <a:rPr lang="en-US" dirty="0"/>
              <a:t> factors earn a premium due to their scarcity</a:t>
            </a:r>
          </a:p>
          <a:p>
            <a:pPr lvl="1"/>
            <a:r>
              <a:rPr lang="en-US" dirty="0"/>
              <a:t>Trade forces a country’s scarce factors to compete, through trade, with their more abundant counterparts abroad</a:t>
            </a:r>
          </a:p>
          <a:p>
            <a:pPr lvl="1"/>
            <a:r>
              <a:rPr lang="en-US" dirty="0"/>
              <a:t>Without trade, </a:t>
            </a:r>
            <a:r>
              <a:rPr lang="en-US" u="sng" dirty="0"/>
              <a:t>abundant</a:t>
            </a:r>
            <a:r>
              <a:rPr lang="en-US" dirty="0"/>
              <a:t> factors have their earnings reduced by their abundance</a:t>
            </a:r>
          </a:p>
          <a:p>
            <a:pPr lvl="1"/>
            <a:r>
              <a:rPr lang="en-US" dirty="0"/>
              <a:t>Trade allows them to produce for the world market where their earnings are higher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50F91-7B32-8B41-86BF-48E7CF0D7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24028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Benefits and Costs of Trade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for a Whole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369741"/>
              </p:ext>
            </p:extLst>
          </p:nvPr>
        </p:nvGraphicFramePr>
        <p:xfrm>
          <a:off x="762000" y="2286000"/>
          <a:ext cx="7543800" cy="26619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Effects of opening a whole economy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Bef>
                          <a:spcPts val="0"/>
                        </a:spcBef>
                      </a:pPr>
                      <a:r>
                        <a:rPr lang="en-US" dirty="0"/>
                        <a:t>If </a:t>
                      </a:r>
                      <a:r>
                        <a:rPr lang="en-US" u="sng" dirty="0"/>
                        <a:t>relative</a:t>
                      </a:r>
                      <a:r>
                        <a:rPr lang="en-US" u="none" baseline="0" dirty="0"/>
                        <a:t> prices differ, then export </a:t>
                      </a:r>
                      <a:r>
                        <a:rPr lang="en-US" u="sng" baseline="0" dirty="0"/>
                        <a:t>and</a:t>
                      </a:r>
                      <a:r>
                        <a:rPr lang="en-US" u="none" baseline="0" dirty="0"/>
                        <a:t> import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Owners of factors </a:t>
                      </a:r>
                      <a:r>
                        <a:rPr lang="en-US" u="sng" dirty="0"/>
                        <a:t>specific</a:t>
                      </a:r>
                      <a:r>
                        <a:rPr lang="en-US" u="none" dirty="0"/>
                        <a:t> in exports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Owners of factors </a:t>
                      </a:r>
                      <a:r>
                        <a:rPr lang="en-US" u="sng" dirty="0"/>
                        <a:t>specific</a:t>
                      </a:r>
                      <a:r>
                        <a:rPr lang="en-US" u="none" dirty="0"/>
                        <a:t> in imports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Factors </a:t>
                      </a:r>
                      <a:r>
                        <a:rPr lang="en-US" u="sng" dirty="0"/>
                        <a:t>intensive</a:t>
                      </a:r>
                      <a:r>
                        <a:rPr lang="en-US" u="none" baseline="0" dirty="0"/>
                        <a:t> in exports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Factors </a:t>
                      </a:r>
                      <a:r>
                        <a:rPr lang="en-US" u="sng" dirty="0"/>
                        <a:t>intensive</a:t>
                      </a:r>
                      <a:r>
                        <a:rPr lang="en-US" u="none" baseline="0" dirty="0"/>
                        <a:t> in imports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/>
                        <a:t>Abundant</a:t>
                      </a:r>
                      <a:r>
                        <a:rPr lang="en-US" u="none" dirty="0"/>
                        <a:t> factors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u="sng" dirty="0"/>
                        <a:t>Scarce factors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Always                     →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Benefits are greater than 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82774-7CD9-FF41-A718-DCE6B2149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03BA3F-DB01-C84D-8025-9F08799052A0}"/>
              </a:ext>
            </a:extLst>
          </p:cNvPr>
          <p:cNvSpPr txBox="1"/>
          <p:nvPr/>
        </p:nvSpPr>
        <p:spPr>
          <a:xfrm>
            <a:off x="5486400" y="3810000"/>
            <a:ext cx="281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00B05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0089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Theorem applied to the US:</a:t>
            </a:r>
          </a:p>
          <a:p>
            <a:pPr lvl="1"/>
            <a:r>
              <a:rPr lang="en-US" dirty="0"/>
              <a:t>The scarce factor in the US is low-skilled labor</a:t>
            </a:r>
          </a:p>
          <a:p>
            <a:pPr lvl="2"/>
            <a:r>
              <a:rPr lang="en-US" dirty="0"/>
              <a:t>Because US has abundance of high-skilled and educated workers, plus capital, land, and others</a:t>
            </a:r>
          </a:p>
          <a:p>
            <a:pPr lvl="1"/>
            <a:r>
              <a:rPr lang="en-US" dirty="0"/>
              <a:t>So globalization has tended to lower the relative wage of low-skilled labor in the US</a:t>
            </a:r>
          </a:p>
          <a:p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195A4-1461-B443-8091-7161D85D1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5683508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05323"/>
            <a:ext cx="9144000" cy="4447354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A0B32EA-8BD1-3641-9274-0CB3F92E46A4}"/>
              </a:ext>
            </a:extLst>
          </p:cNvPr>
          <p:cNvSpPr/>
          <p:nvPr/>
        </p:nvSpPr>
        <p:spPr>
          <a:xfrm>
            <a:off x="2377965" y="2057400"/>
            <a:ext cx="533400" cy="3048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E0EE0C6-D4A0-FB4D-A5CF-6AD901B3882A}"/>
              </a:ext>
            </a:extLst>
          </p:cNvPr>
          <p:cNvSpPr/>
          <p:nvPr/>
        </p:nvSpPr>
        <p:spPr>
          <a:xfrm>
            <a:off x="6842234" y="2073166"/>
            <a:ext cx="685800" cy="3048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263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Who loses from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rise in the “skill premium”</a:t>
            </a:r>
          </a:p>
          <a:p>
            <a:pPr lvl="1"/>
            <a:r>
              <a:rPr lang="en-US" dirty="0"/>
              <a:t>Specifically, the wage of skilled labor relative to unskilled labor (or the return to education) has risen steadily since about 1980</a:t>
            </a:r>
          </a:p>
          <a:p>
            <a:pPr lvl="1"/>
            <a:r>
              <a:rPr lang="en-US" dirty="0"/>
              <a:t>Trade (or globalization) is part of the reason for this.  </a:t>
            </a:r>
          </a:p>
          <a:p>
            <a:pPr lvl="1"/>
            <a:r>
              <a:rPr lang="en-US" dirty="0"/>
              <a:t>But it is due even more to other causes (See Bernstein)</a:t>
            </a:r>
          </a:p>
          <a:p>
            <a:pPr lvl="2"/>
            <a:r>
              <a:rPr lang="en-US" dirty="0"/>
              <a:t>Technology, decline of unions, erosion of minimum wage, etc.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A3EEB3-6417-4648-A733-4AD71889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680125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do you think technology has favored skilled workers compared to unskilled workers?</a:t>
            </a:r>
          </a:p>
          <a:p>
            <a:r>
              <a:rPr lang="en-US" dirty="0"/>
              <a:t>Do you expect technology to continue that way in the future?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441A67-FCC4-934D-9412-0607F39AE4B4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AB678-7CD1-9642-AA9B-5C2B199D4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2454174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58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2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 Gains and Losses from Trade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Comparative advantage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Other sources of gain from trade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Who gains and who loses from trade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a single market</a:t>
            </a:r>
          </a:p>
          <a:p>
            <a:pPr lvl="1"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In the whole economy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78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How strong is the case for trade?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Economists argue that the gains from trade are larger than the losses.  Is that enough?</a:t>
            </a:r>
          </a:p>
          <a:p>
            <a:pPr lvl="1"/>
            <a:r>
              <a:rPr lang="en-US" sz="2400" dirty="0"/>
              <a:t>Certainly not for those who lose</a:t>
            </a:r>
          </a:p>
          <a:p>
            <a:pPr lvl="1"/>
            <a:r>
              <a:rPr lang="en-US" sz="2400" dirty="0"/>
              <a:t>In principle, society could tax the winners, compensate the losers, and make all better off</a:t>
            </a:r>
          </a:p>
          <a:p>
            <a:pPr lvl="1"/>
            <a:r>
              <a:rPr lang="en-US" sz="2400" dirty="0"/>
              <a:t>In practice, though we have TAA, we don’t do that</a:t>
            </a:r>
          </a:p>
          <a:p>
            <a:pPr lvl="1"/>
            <a:r>
              <a:rPr lang="en-US" sz="2400" dirty="0"/>
              <a:t>Bernstein argues for “creating real, substantive, remunerative opportunities for those hurt by trade”</a:t>
            </a:r>
          </a:p>
          <a:p>
            <a:pPr lvl="2"/>
            <a:r>
              <a:rPr lang="en-US" sz="2000" dirty="0"/>
              <a:t>Easy to say.  Hard to do.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29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Ricardo’s Example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England needs more labor to produce both goods.  So Portugal has absolute advantage in both </a:t>
            </a:r>
          </a:p>
          <a:p>
            <a:r>
              <a:rPr lang="en-US" sz="2400" dirty="0"/>
              <a:t>But England needs about </a:t>
            </a:r>
          </a:p>
          <a:p>
            <a:pPr lvl="1"/>
            <a:r>
              <a:rPr lang="en-US" sz="2000" dirty="0"/>
              <a:t>About 10% more labor for Cloth</a:t>
            </a:r>
          </a:p>
          <a:p>
            <a:pPr lvl="1"/>
            <a:r>
              <a:rPr lang="en-US" sz="2000" dirty="0"/>
              <a:t>About 50% more for labor Wine</a:t>
            </a:r>
          </a:p>
          <a:p>
            <a:r>
              <a:rPr lang="en-US" sz="2400" dirty="0"/>
              <a:t>So England has a </a:t>
            </a:r>
            <a:r>
              <a:rPr lang="en-US" sz="2400" u="sng" dirty="0"/>
              <a:t>comparative</a:t>
            </a:r>
            <a:r>
              <a:rPr lang="en-US" sz="2400" dirty="0"/>
              <a:t> advantage in cloth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255545"/>
              </p:ext>
            </p:extLst>
          </p:nvPr>
        </p:nvGraphicFramePr>
        <p:xfrm>
          <a:off x="1447800" y="22098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8536391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C5BDC1C-570F-1448-A77C-D340D9905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Who </a:t>
            </a:r>
            <a:r>
              <a:rPr lang="en-US" u="sng" dirty="0"/>
              <a:t>in</a:t>
            </a:r>
            <a:r>
              <a:rPr lang="en-US" dirty="0"/>
              <a:t> Mexico do you think gains most from trade, according to the Stolper-Samuelson Theorem?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Land owners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Workers with little education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College graduates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Owners of Mexican manufacturers</a:t>
            </a:r>
          </a:p>
          <a:p>
            <a:pPr marL="971550" lvl="1" indent="-514350">
              <a:buFont typeface="+mj-lt"/>
              <a:buAutoNum type="alphaLcParenR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2456" y="367807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E5B92B-5892-7144-A569-D779D5B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737666-0E34-D94E-9A00-70A8905CF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A8326E-0DC1-EC44-BA26-3932F4A942FE}"/>
              </a:ext>
            </a:extLst>
          </p:cNvPr>
          <p:cNvSpPr txBox="1"/>
          <p:nvPr/>
        </p:nvSpPr>
        <p:spPr>
          <a:xfrm>
            <a:off x="1644556" y="5040574"/>
            <a:ext cx="5257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Compared to the US, Mexico has relatively most of unskilled workers.</a:t>
            </a:r>
          </a:p>
        </p:txBody>
      </p:sp>
    </p:spTree>
    <p:extLst>
      <p:ext uri="{BB962C8B-B14F-4D97-AF65-F5344CB8AC3E}">
        <p14:creationId xmlns:p14="http://schemas.microsoft.com/office/powerpoint/2010/main" val="219407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policy makers use policies that hurt people, just because the benefit to others is greater?</a:t>
            </a:r>
          </a:p>
          <a:p>
            <a:r>
              <a:rPr lang="en-US" dirty="0"/>
              <a:t>Does it matter (or should it?) who the winners and losers are?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sz="2800" dirty="0"/>
              <a:t>Without trade, the countries need the following amounts of labor to produce (and consume) 1000 units each of cloth and wine</a:t>
            </a:r>
          </a:p>
          <a:p>
            <a:pPr lvl="2"/>
            <a:r>
              <a:rPr lang="en-US" sz="2000" dirty="0"/>
              <a:t>England:  100 + 120 = 220</a:t>
            </a:r>
          </a:p>
          <a:p>
            <a:pPr lvl="2"/>
            <a:r>
              <a:rPr lang="en-US" sz="2000" dirty="0"/>
              <a:t>Portugal:  90 + 80 = 170</a:t>
            </a:r>
          </a:p>
          <a:p>
            <a:pPr lvl="1"/>
            <a:r>
              <a:rPr lang="en-US" dirty="0"/>
              <a:t>And with that labor the world as a whole has 2000 units of each good.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332735"/>
              </p:ext>
            </p:extLst>
          </p:nvPr>
        </p:nvGraphicFramePr>
        <p:xfrm>
          <a:off x="1524000" y="3810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94492" y="37475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6422558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Comparative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en-US" sz="2400" dirty="0"/>
              <a:t>Now suppose England uses all 220 to produce cloth</a:t>
            </a:r>
          </a:p>
          <a:p>
            <a:pPr lvl="1"/>
            <a:r>
              <a:rPr lang="en-US" sz="2000" dirty="0"/>
              <a:t>Since each hour produces 10 units (1000/100), it would produce 2200 units of cloth (and no wine).</a:t>
            </a:r>
          </a:p>
          <a:p>
            <a:r>
              <a:rPr lang="en-US" sz="2400" dirty="0"/>
              <a:t>And suppose Portugal uses all 170 units to produce wine</a:t>
            </a:r>
          </a:p>
          <a:p>
            <a:pPr lvl="1"/>
            <a:r>
              <a:rPr lang="en-US" sz="2000" dirty="0"/>
              <a:t>Since each hour produces 12.5 units (1000/80), it would produce 2125 units of wine (12.5×170) (and no cloth).</a:t>
            </a:r>
          </a:p>
          <a:p>
            <a:r>
              <a:rPr lang="en-US" sz="2400" dirty="0"/>
              <a:t>The world now has more of both cloth and wine than before (2200&gt;2000; 2125&gt;2000).</a:t>
            </a:r>
          </a:p>
          <a:p>
            <a:r>
              <a:rPr lang="en-US" sz="2400" dirty="0"/>
              <a:t>Both countries would benefit if, say, each trades half its output with the other:</a:t>
            </a:r>
          </a:p>
          <a:p>
            <a:pPr lvl="1"/>
            <a:r>
              <a:rPr lang="en-US" sz="2000" dirty="0"/>
              <a:t>Each will consume 1100 units of cloth and 1062.5 units of wine 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3810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94492" y="37475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 dirty="0">
                <a:latin typeface="Arial" pitchFamily="-109" charset="0"/>
              </a:rPr>
              <a:t>Lecture 2:  Gains</a:t>
            </a:r>
          </a:p>
        </p:txBody>
      </p:sp>
    </p:spTree>
    <p:extLst>
      <p:ext uri="{BB962C8B-B14F-4D97-AF65-F5344CB8AC3E}">
        <p14:creationId xmlns:p14="http://schemas.microsoft.com/office/powerpoint/2010/main" val="163919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Which country has comparative advantage in cloth?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England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/>
              <a:t>Portugal</a:t>
            </a:r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43434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5297732-643B-E646-A0FE-03565BDD92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688321"/>
              </p:ext>
            </p:extLst>
          </p:nvPr>
        </p:nvGraphicFramePr>
        <p:xfrm>
          <a:off x="1524000" y="1219200"/>
          <a:ext cx="6096000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US" b="1" dirty="0"/>
                        <a:t>Hours of work necessary to produce 1000 units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Cloth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B819B96-F071-8E45-A6EA-2B558A6AB9A1}"/>
              </a:ext>
            </a:extLst>
          </p:cNvPr>
          <p:cNvSpPr txBox="1"/>
          <p:nvPr/>
        </p:nvSpPr>
        <p:spPr>
          <a:xfrm>
            <a:off x="3048000" y="4191000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Note that here each has an absolute advantage in a good.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2246E2B-5079-C84F-9E9D-1EE625D08313}"/>
              </a:ext>
            </a:extLst>
          </p:cNvPr>
          <p:cNvSpPr/>
          <p:nvPr/>
        </p:nvSpPr>
        <p:spPr>
          <a:xfrm>
            <a:off x="4343400" y="1905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AF20670-4880-F542-AC77-49B1BBB05968}"/>
              </a:ext>
            </a:extLst>
          </p:cNvPr>
          <p:cNvSpPr/>
          <p:nvPr/>
        </p:nvSpPr>
        <p:spPr>
          <a:xfrm>
            <a:off x="6400800" y="2286000"/>
            <a:ext cx="457200" cy="3810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392C943-E2CA-3B42-BCB1-2AE165BF9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2:  Gains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82AE892-313E-F741-965D-692EC9F5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5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62683</TotalTime>
  <Words>3252</Words>
  <Application>Microsoft Macintosh PowerPoint</Application>
  <PresentationFormat>On-screen Show (4:3)</PresentationFormat>
  <Paragraphs>621</Paragraphs>
  <Slides>61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4" baseType="lpstr">
      <vt:lpstr>ＭＳ Ｐゴシック</vt:lpstr>
      <vt:lpstr>Arial</vt:lpstr>
      <vt:lpstr>Default Design</vt:lpstr>
      <vt:lpstr>Class 2 The Gains and Losses  from Trade </vt:lpstr>
      <vt:lpstr>Class 2 Outline</vt:lpstr>
      <vt:lpstr>Class 2 Outline</vt:lpstr>
      <vt:lpstr>Comparative Advantage</vt:lpstr>
      <vt:lpstr>Comparative Advantage</vt:lpstr>
      <vt:lpstr>Comparative Advantage</vt:lpstr>
      <vt:lpstr>Comparative Advantage</vt:lpstr>
      <vt:lpstr>Comparative Advantage</vt:lpstr>
      <vt:lpstr>Clicker Question</vt:lpstr>
      <vt:lpstr>Clicker Question</vt:lpstr>
      <vt:lpstr>Clicker Question</vt:lpstr>
      <vt:lpstr>Comparative Advantage</vt:lpstr>
      <vt:lpstr>Comparative Advantage</vt:lpstr>
      <vt:lpstr>Comparative Advantage</vt:lpstr>
      <vt:lpstr>Clicker Question</vt:lpstr>
      <vt:lpstr>Clicker Question</vt:lpstr>
      <vt:lpstr>Class 2 Outline</vt:lpstr>
      <vt:lpstr>Other Gains from trade</vt:lpstr>
      <vt:lpstr>Other Gains from trade</vt:lpstr>
      <vt:lpstr>Other Gains from trade</vt:lpstr>
      <vt:lpstr>Other Gains from trade</vt:lpstr>
      <vt:lpstr>Other Gains from trade</vt:lpstr>
      <vt:lpstr>Other Gains from trade</vt:lpstr>
      <vt:lpstr>Other Gains from trade</vt:lpstr>
      <vt:lpstr>Other Gains from trade</vt:lpstr>
      <vt:lpstr>Other Gains from trade</vt:lpstr>
      <vt:lpstr>Discussion Question</vt:lpstr>
      <vt:lpstr>Class 2 Outline</vt:lpstr>
      <vt:lpstr>Who gains and loses from trade</vt:lpstr>
      <vt:lpstr>Who gains and loses from trade</vt:lpstr>
      <vt:lpstr>Who gains and loses from trade</vt:lpstr>
      <vt:lpstr>Who gains and loses from trade</vt:lpstr>
      <vt:lpstr>Benefits and Costs of Trade  in a Single Market</vt:lpstr>
      <vt:lpstr>Benefits and Costs of Trade  in a Single Market</vt:lpstr>
      <vt:lpstr>PowerPoint Presentation</vt:lpstr>
      <vt:lpstr>PowerPoint Presentation</vt:lpstr>
      <vt:lpstr>PowerPoint Presentation</vt:lpstr>
      <vt:lpstr>PowerPoint Presentation</vt:lpstr>
      <vt:lpstr>Benefits and Costs of Trade  in a Single Market</vt:lpstr>
      <vt:lpstr>PowerPoint Presentation</vt:lpstr>
      <vt:lpstr>Benefits and Costs of Trade  in a Single Market</vt:lpstr>
      <vt:lpstr>PowerPoint Presentation</vt:lpstr>
      <vt:lpstr>Benefits and Costs of Trade  in a Single Market</vt:lpstr>
      <vt:lpstr>Benefits and Costs of Trade  in a Single Market</vt:lpstr>
      <vt:lpstr>Benefits and Costs of Trade  in a Single Market</vt:lpstr>
      <vt:lpstr>Clicker Question</vt:lpstr>
      <vt:lpstr>Clicker Question</vt:lpstr>
      <vt:lpstr>Class 2 Outline</vt:lpstr>
      <vt:lpstr>Who gains and loses from trade</vt:lpstr>
      <vt:lpstr>Who gains and loses from trade</vt:lpstr>
      <vt:lpstr>PowerPoint Presentation</vt:lpstr>
      <vt:lpstr>Who gains and loses from trade</vt:lpstr>
      <vt:lpstr>Benefits and Costs of Trade  for a Whole Economy</vt:lpstr>
      <vt:lpstr>Who loses from trade</vt:lpstr>
      <vt:lpstr>PowerPoint Presentation</vt:lpstr>
      <vt:lpstr>Who loses from trade</vt:lpstr>
      <vt:lpstr>Discussion Questions</vt:lpstr>
      <vt:lpstr>Class 2 Outline</vt:lpstr>
      <vt:lpstr>How strong is the case for trade?</vt:lpstr>
      <vt:lpstr>Clicker Question</vt:lpstr>
      <vt:lpstr>Discussion Questions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190</cp:revision>
  <cp:lastPrinted>2017-09-12T01:29:37Z</cp:lastPrinted>
  <dcterms:created xsi:type="dcterms:W3CDTF">2011-01-03T19:29:08Z</dcterms:created>
  <dcterms:modified xsi:type="dcterms:W3CDTF">2018-10-30T14:45:54Z</dcterms:modified>
</cp:coreProperties>
</file>